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44"/>
  </p:notesMasterIdLst>
  <p:sldIdLst>
    <p:sldId id="256" r:id="rId2"/>
    <p:sldId id="270" r:id="rId3"/>
    <p:sldId id="278" r:id="rId4"/>
    <p:sldId id="288" r:id="rId5"/>
    <p:sldId id="271" r:id="rId6"/>
    <p:sldId id="286" r:id="rId7"/>
    <p:sldId id="285" r:id="rId8"/>
    <p:sldId id="290" r:id="rId9"/>
    <p:sldId id="291" r:id="rId10"/>
    <p:sldId id="292" r:id="rId11"/>
    <p:sldId id="293" r:id="rId12"/>
    <p:sldId id="294" r:id="rId13"/>
    <p:sldId id="302" r:id="rId14"/>
    <p:sldId id="287" r:id="rId15"/>
    <p:sldId id="298" r:id="rId16"/>
    <p:sldId id="279" r:id="rId17"/>
    <p:sldId id="309" r:id="rId18"/>
    <p:sldId id="301" r:id="rId19"/>
    <p:sldId id="299" r:id="rId20"/>
    <p:sldId id="319" r:id="rId21"/>
    <p:sldId id="300" r:id="rId22"/>
    <p:sldId id="297" r:id="rId23"/>
    <p:sldId id="280" r:id="rId24"/>
    <p:sldId id="304" r:id="rId25"/>
    <p:sldId id="303" r:id="rId26"/>
    <p:sldId id="305" r:id="rId27"/>
    <p:sldId id="312" r:id="rId28"/>
    <p:sldId id="307" r:id="rId29"/>
    <p:sldId id="310" r:id="rId30"/>
    <p:sldId id="311" r:id="rId31"/>
    <p:sldId id="306" r:id="rId32"/>
    <p:sldId id="318" r:id="rId33"/>
    <p:sldId id="281" r:id="rId34"/>
    <p:sldId id="308" r:id="rId35"/>
    <p:sldId id="313" r:id="rId36"/>
    <p:sldId id="314" r:id="rId37"/>
    <p:sldId id="316" r:id="rId38"/>
    <p:sldId id="317" r:id="rId39"/>
    <p:sldId id="284" r:id="rId40"/>
    <p:sldId id="320" r:id="rId41"/>
    <p:sldId id="289" r:id="rId42"/>
    <p:sldId id="28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6962BEE-5210-4DFB-AD6F-973CEE284EF4}">
          <p14:sldIdLst>
            <p14:sldId id="256"/>
            <p14:sldId id="270"/>
            <p14:sldId id="278"/>
            <p14:sldId id="288"/>
            <p14:sldId id="271"/>
            <p14:sldId id="286"/>
            <p14:sldId id="285"/>
            <p14:sldId id="290"/>
            <p14:sldId id="291"/>
            <p14:sldId id="292"/>
            <p14:sldId id="293"/>
            <p14:sldId id="294"/>
            <p14:sldId id="302"/>
            <p14:sldId id="287"/>
            <p14:sldId id="298"/>
            <p14:sldId id="279"/>
            <p14:sldId id="309"/>
            <p14:sldId id="301"/>
            <p14:sldId id="299"/>
            <p14:sldId id="319"/>
            <p14:sldId id="300"/>
            <p14:sldId id="297"/>
            <p14:sldId id="280"/>
            <p14:sldId id="304"/>
            <p14:sldId id="303"/>
            <p14:sldId id="305"/>
            <p14:sldId id="312"/>
            <p14:sldId id="307"/>
            <p14:sldId id="310"/>
            <p14:sldId id="311"/>
            <p14:sldId id="306"/>
            <p14:sldId id="318"/>
            <p14:sldId id="281"/>
            <p14:sldId id="308"/>
            <p14:sldId id="313"/>
            <p14:sldId id="314"/>
            <p14:sldId id="316"/>
            <p14:sldId id="317"/>
            <p14:sldId id="284"/>
            <p14:sldId id="320"/>
            <p14:sldId id="28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99" autoAdjust="0"/>
    <p:restoredTop sz="83358" autoAdjust="0"/>
  </p:normalViewPr>
  <p:slideViewPr>
    <p:cSldViewPr snapToGrid="0">
      <p:cViewPr>
        <p:scale>
          <a:sx n="58" d="100"/>
          <a:sy n="58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7195C-9049-4EF2-B98B-B162A9EC8418}" type="datetimeFigureOut">
              <a:rPr lang="en-AU" smtClean="0"/>
              <a:t>29/08/2019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7FE5A-3F4A-4792-81AB-7B555D8AE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43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1776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https://github.com/mspnp/serverless-reference-implementation/blob/master/src/readme.md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385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https://martinfowler.com/articles/serverless.html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028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https://snyk.io/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235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519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https://docs.microsoft.com/en-us/azure/active-directory/develop/v2-oauth2-implicit-grant-flow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826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https://login.microsoftonline.com/{tenant}/.well-known/openid-configuration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637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35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963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https://docs.microsoft.com/en-us/azure/app-service/overview-managed-identity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7FE5A-3F4A-4792-81AB-7B555D8AED3D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0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208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9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7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6370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36059"/>
            <a:ext cx="10178322" cy="4243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softveda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82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99652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1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78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softveda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081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4110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3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219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Azure Serverless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AU" dirty="0"/>
              <a:t>Pratik Khasnabis</a:t>
            </a:r>
          </a:p>
          <a:p>
            <a:r>
              <a:rPr lang="en-AU" dirty="0"/>
              <a:t>Azure Cloud Architect (MCSE &amp; MCSD)</a:t>
            </a:r>
          </a:p>
          <a:p>
            <a:r>
              <a:rPr lang="en-US" dirty="0"/>
              <a:t>@</a:t>
            </a:r>
            <a:r>
              <a:rPr lang="en-US" dirty="0" err="1"/>
              <a:t>softveda</a:t>
            </a:r>
            <a:endParaRPr lang="en-AU" dirty="0"/>
          </a:p>
        </p:txBody>
      </p:sp>
      <p:pic>
        <p:nvPicPr>
          <p:cNvPr id="1026" name="Picture 2" descr="ServerlessDays Melbourne">
            <a:extLst>
              <a:ext uri="{FF2B5EF4-FFF2-40B4-BE49-F238E27FC236}">
                <a16:creationId xmlns:a16="http://schemas.microsoft.com/office/drawing/2014/main" id="{8E0436EC-F62A-4125-80F9-1DCFEA39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3" y="145888"/>
            <a:ext cx="38481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8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44CA-7782-4001-AF63-FE9CE9AA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Todo</a:t>
            </a:r>
            <a:r>
              <a:rPr lang="en-AU" dirty="0"/>
              <a:t>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460F7-E3EA-4F03-A09F-718CAA4C4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739" y="1636713"/>
            <a:ext cx="6919471" cy="42433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7A21F1-460D-47FE-ACC5-267B96F5B7B9}"/>
              </a:ext>
            </a:extLst>
          </p:cNvPr>
          <p:cNvSpPr/>
          <p:nvPr/>
        </p:nvSpPr>
        <p:spPr>
          <a:xfrm>
            <a:off x="2826481" y="6228454"/>
            <a:ext cx="6079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https://todoinsecurefunctionapp.azurewebsites.net/api/todo/{id}</a:t>
            </a:r>
          </a:p>
        </p:txBody>
      </p:sp>
    </p:spTree>
    <p:extLst>
      <p:ext uri="{BB962C8B-B14F-4D97-AF65-F5344CB8AC3E}">
        <p14:creationId xmlns:p14="http://schemas.microsoft.com/office/powerpoint/2010/main" val="373295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F98E-402F-452A-A06A-1CAF5B66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27630"/>
            <a:ext cx="10178322" cy="863709"/>
          </a:xfrm>
        </p:spPr>
        <p:txBody>
          <a:bodyPr/>
          <a:lstStyle/>
          <a:p>
            <a:r>
              <a:rPr lang="en-AU" dirty="0"/>
              <a:t>Setting CORS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37F443-C387-421E-9D72-3BA63B01F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4672" y="1636713"/>
            <a:ext cx="3491605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3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D9B1-B45D-49B7-A807-CD6FA069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Todo</a:t>
            </a:r>
            <a:r>
              <a:rPr lang="en-AU" dirty="0"/>
              <a:t> Table 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98666-1269-4CF1-B73C-49D1E952F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122" y="2615348"/>
            <a:ext cx="8858705" cy="228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A48F99-38C8-4277-88FE-388806EDE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47" y="5614349"/>
            <a:ext cx="8877756" cy="447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642C2A-191E-4F6A-97D2-98012FFAFFF4}"/>
              </a:ext>
            </a:extLst>
          </p:cNvPr>
          <p:cNvSpPr txBox="1"/>
          <p:nvPr/>
        </p:nvSpPr>
        <p:spPr>
          <a:xfrm>
            <a:off x="1963747" y="5245017"/>
            <a:ext cx="539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Connection String in Function App Application Settings</a:t>
            </a:r>
          </a:p>
        </p:txBody>
      </p:sp>
    </p:spTree>
    <p:extLst>
      <p:ext uri="{BB962C8B-B14F-4D97-AF65-F5344CB8AC3E}">
        <p14:creationId xmlns:p14="http://schemas.microsoft.com/office/powerpoint/2010/main" val="213631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339-7893-4E24-827D-10E29484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 this App Secure?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C31CA8-D9C8-4E4F-BBA8-3417C9966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179" y="2557035"/>
            <a:ext cx="9811307" cy="23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4A92-08F3-4025-857A-B3465C89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96265-C08F-457B-AB9B-F8EAF310D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dirty="0"/>
              <a:t>How do we make sure that the REST API calls from the SPA to Azure Function is secure as in only authenticated and authorised users can invoke the Azure Function.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sz="2800" dirty="0"/>
              <a:t>How do we make sure that only the Azure Function app can access the backend Database and secure the credential.</a:t>
            </a:r>
          </a:p>
        </p:txBody>
      </p:sp>
    </p:spTree>
    <p:extLst>
      <p:ext uri="{BB962C8B-B14F-4D97-AF65-F5344CB8AC3E}">
        <p14:creationId xmlns:p14="http://schemas.microsoft.com/office/powerpoint/2010/main" val="206273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8B91-A5E1-48DF-B47F-75E198DB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OAUTH 2.0 Implicit Grant 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D727F6-6370-4EB8-9A2B-BAF19725A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7025" y="1404937"/>
            <a:ext cx="64579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2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ABF3-89D3-4C76-8D8D-0802473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Register </a:t>
            </a:r>
            <a:r>
              <a:rPr lang="en-AU" dirty="0" err="1"/>
              <a:t>Todo</a:t>
            </a:r>
            <a:r>
              <a:rPr lang="en-AU" dirty="0"/>
              <a:t> App in Azure 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4761ED-F140-40A2-89BE-910EB4E7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762" y="1910933"/>
            <a:ext cx="10316386" cy="27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ABF3-89D3-4C76-8D8D-0802473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Register </a:t>
            </a:r>
            <a:r>
              <a:rPr lang="en-AU" dirty="0" err="1"/>
              <a:t>Todo</a:t>
            </a:r>
            <a:r>
              <a:rPr lang="en-AU" dirty="0"/>
              <a:t> API Function in Azure 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83166B-CCEC-44CC-98BA-0A368A019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559" y="1636713"/>
            <a:ext cx="5241831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1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8B91-A5E1-48DF-B47F-75E198DB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Todo</a:t>
            </a:r>
            <a:r>
              <a:rPr lang="en-AU" dirty="0"/>
              <a:t> App Secure –SPA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6482D-6B0F-46E5-A253-5966E7CC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09" y="1626209"/>
            <a:ext cx="10567358" cy="361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7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8B91-A5E1-48DF-B47F-75E198DB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ADAL.JS –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EC1C9-1C41-4593-A9E0-B71A8D74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41" y="1246094"/>
            <a:ext cx="10568086" cy="45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8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CBF1-F48B-4B35-88D7-ED2D9E70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9552-D83B-4DE6-8DC3-C429442F4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02347"/>
            <a:ext cx="9941560" cy="3359852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800" dirty="0"/>
              <a:t>“Serverless architectures are application designs that incorporate third-party “Backend as a Service” (</a:t>
            </a:r>
            <a:r>
              <a:rPr lang="en-AU" sz="2800" dirty="0">
                <a:solidFill>
                  <a:schemeClr val="accent5">
                    <a:lumMod val="75000"/>
                  </a:schemeClr>
                </a:solidFill>
              </a:rPr>
              <a:t>BaaS</a:t>
            </a:r>
            <a:r>
              <a:rPr lang="en-AU" sz="2800" dirty="0"/>
              <a:t>) services, and/or that include custom code run in managed, ephemeral containers on a “Functions as a Service” (</a:t>
            </a:r>
            <a:r>
              <a:rPr lang="en-AU" sz="2800" dirty="0" err="1">
                <a:solidFill>
                  <a:schemeClr val="accent5">
                    <a:lumMod val="75000"/>
                  </a:schemeClr>
                </a:solidFill>
              </a:rPr>
              <a:t>FaaS</a:t>
            </a:r>
            <a:r>
              <a:rPr lang="en-AU" sz="2800" dirty="0"/>
              <a:t>) platform. By using these ideas, and related ones like single-page applications, such architectures </a:t>
            </a:r>
            <a:r>
              <a:rPr lang="en-AU" sz="2800" i="1" dirty="0"/>
              <a:t>remove much of the need for a traditional always-on server component</a:t>
            </a:r>
            <a:r>
              <a:rPr lang="en-AU" sz="2800" dirty="0"/>
              <a:t>. …”</a:t>
            </a:r>
          </a:p>
          <a:p>
            <a:pPr marL="0" indent="0">
              <a:buNone/>
            </a:pPr>
            <a:r>
              <a:rPr lang="en-AU" sz="2800" dirty="0"/>
              <a:t>- Martin Fowler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7C91A0-C5A5-4C74-A90A-F2BBB795CED3}"/>
              </a:ext>
            </a:extLst>
          </p:cNvPr>
          <p:cNvSpPr/>
          <p:nvPr/>
        </p:nvSpPr>
        <p:spPr>
          <a:xfrm>
            <a:off x="1188173" y="5048364"/>
            <a:ext cx="2228508" cy="1253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SPA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6CDF79-49E9-436F-B78F-92832B44AC36}"/>
              </a:ext>
            </a:extLst>
          </p:cNvPr>
          <p:cNvSpPr/>
          <p:nvPr/>
        </p:nvSpPr>
        <p:spPr>
          <a:xfrm>
            <a:off x="5025549" y="5048364"/>
            <a:ext cx="2228508" cy="1253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FaaS</a:t>
            </a:r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708189-E57E-4663-8611-FC036F426468}"/>
              </a:ext>
            </a:extLst>
          </p:cNvPr>
          <p:cNvSpPr/>
          <p:nvPr/>
        </p:nvSpPr>
        <p:spPr>
          <a:xfrm>
            <a:off x="8768384" y="5048364"/>
            <a:ext cx="2228508" cy="1253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BaaS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C2C768-B4CF-47A8-8C76-9F7AA8C7F3B5}"/>
              </a:ext>
            </a:extLst>
          </p:cNvPr>
          <p:cNvSpPr/>
          <p:nvPr/>
        </p:nvSpPr>
        <p:spPr>
          <a:xfrm>
            <a:off x="3416681" y="5563057"/>
            <a:ext cx="1608868" cy="15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5559F8-CFDD-4799-AE27-A2672C883088}"/>
              </a:ext>
            </a:extLst>
          </p:cNvPr>
          <p:cNvSpPr/>
          <p:nvPr/>
        </p:nvSpPr>
        <p:spPr>
          <a:xfrm>
            <a:off x="7254057" y="5563057"/>
            <a:ext cx="1514327" cy="15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147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087F-78D6-412E-ADCA-5B2DDA7B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Grant Permission on First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7C20-6E44-4AE4-9EF5-B80258BC7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08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8B91-A5E1-48DF-B47F-75E198DB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ADAL.JS – Get </a:t>
            </a:r>
            <a:r>
              <a:rPr lang="en-AU" dirty="0" err="1"/>
              <a:t>Acess</a:t>
            </a:r>
            <a:r>
              <a:rPr lang="en-AU" dirty="0"/>
              <a:t>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BF54F-46EB-4AD3-942A-8BF3E9746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70" y="5020614"/>
            <a:ext cx="3991180" cy="1400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71FDE-8F8B-4B74-91ED-3640DDD0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70" y="1354073"/>
            <a:ext cx="7961633" cy="33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62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0420-5670-4DED-BB83-30A53E73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Change Authentication to Function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DF9ED30-76BC-4B5D-977C-11F1E3FC5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836" y="2567720"/>
            <a:ext cx="8325278" cy="23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14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E363-4B72-4057-A80B-884EFD61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API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7670-216D-46BC-8F59-4AFF549D3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Reducing the attack surface</a:t>
            </a:r>
          </a:p>
          <a:p>
            <a:r>
              <a:rPr lang="en-AU" sz="2800" dirty="0"/>
              <a:t>CORS Policy</a:t>
            </a:r>
          </a:p>
          <a:p>
            <a:r>
              <a:rPr lang="en-AU" sz="2800" dirty="0"/>
              <a:t>Validate JWT Policy</a:t>
            </a:r>
          </a:p>
          <a:p>
            <a:r>
              <a:rPr lang="en-AU" sz="2800" dirty="0"/>
              <a:t>Rate limiting</a:t>
            </a:r>
          </a:p>
          <a:p>
            <a:pPr marL="0" indent="0">
              <a:buNone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916349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D849-41B1-40D2-B64A-27989434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 </a:t>
            </a:r>
            <a:r>
              <a:rPr lang="en-AU" dirty="0" err="1"/>
              <a:t>Todo</a:t>
            </a:r>
            <a:r>
              <a:rPr lang="en-AU" dirty="0"/>
              <a:t> Function App in Azure APIM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C3B01-D0D4-4B9B-AAC3-9E5742D9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66B47-8D54-46D6-9644-7A0ECB27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78" y="1319104"/>
            <a:ext cx="9096843" cy="42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5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A61C-329A-44B1-B052-9CA3C49F2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27631"/>
            <a:ext cx="10178322" cy="863709"/>
          </a:xfrm>
        </p:spPr>
        <p:txBody>
          <a:bodyPr/>
          <a:lstStyle/>
          <a:p>
            <a:r>
              <a:rPr lang="en-AU" dirty="0"/>
              <a:t>Configure Validate-JWT Policy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1354EE-16EC-4773-9781-E968F554E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2319483"/>
            <a:ext cx="10179050" cy="28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339-7893-4E24-827D-10E29484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27630"/>
            <a:ext cx="10178322" cy="863709"/>
          </a:xfrm>
        </p:spPr>
        <p:txBody>
          <a:bodyPr/>
          <a:lstStyle/>
          <a:p>
            <a:r>
              <a:rPr lang="en-AU" dirty="0"/>
              <a:t>Is this App Secure?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74C03DE-6F34-4216-9C4C-50DCE07CB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421" y="2955106"/>
            <a:ext cx="8986107" cy="16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7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339-7893-4E24-827D-10E29484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Inspect The JWT Access Token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49391A-DC2E-45C3-8F3A-4B79A26E5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2985" y="1636713"/>
            <a:ext cx="6494980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1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B894-E0C9-435D-8035-4491E6C2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Application role in Manifest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491610-CA71-413E-9B5D-A09E6E998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065" y="2281955"/>
            <a:ext cx="5724819" cy="29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B894-E0C9-435D-8035-4491E6C2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Grant Application Role to User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DB036C-20BA-4916-BFAF-4CC2EB0E0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983" y="2534381"/>
            <a:ext cx="9896984" cy="24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32CF-0D8D-411D-AD0B-2C9F734A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Serverless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4F1D4-C205-4F19-9F1A-856E6C6DB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Just  because there is no servers to manage doesn’t absolve you from the </a:t>
            </a:r>
            <a:r>
              <a:rPr lang="en-AU" sz="2800" dirty="0">
                <a:solidFill>
                  <a:schemeClr val="accent5">
                    <a:lumMod val="75000"/>
                  </a:schemeClr>
                </a:solidFill>
              </a:rPr>
              <a:t>responsibility</a:t>
            </a:r>
            <a:r>
              <a:rPr lang="en-AU" sz="2800" dirty="0"/>
              <a:t>  of securing your serverless architecture. </a:t>
            </a:r>
          </a:p>
          <a:p>
            <a:r>
              <a:rPr lang="en-AU" sz="2800" dirty="0"/>
              <a:t>Security on cloud is </a:t>
            </a:r>
            <a:r>
              <a:rPr lang="en-AU" sz="2800" dirty="0">
                <a:solidFill>
                  <a:schemeClr val="accent5">
                    <a:lumMod val="75000"/>
                  </a:schemeClr>
                </a:solidFill>
              </a:rPr>
              <a:t>everyone's responsibility </a:t>
            </a:r>
            <a:r>
              <a:rPr lang="en-AU" sz="2800" dirty="0"/>
              <a:t>including the development team, the SRE/Ops team, Cyber Security team and of course your cloud vendor.</a:t>
            </a:r>
          </a:p>
          <a:p>
            <a:r>
              <a:rPr lang="en-AU" sz="2800" dirty="0"/>
              <a:t>Security controls also depend on the </a:t>
            </a:r>
            <a:r>
              <a:rPr lang="en-AU" sz="2800" dirty="0">
                <a:solidFill>
                  <a:schemeClr val="accent5">
                    <a:lumMod val="75000"/>
                  </a:schemeClr>
                </a:solidFill>
              </a:rPr>
              <a:t>threat model and risks</a:t>
            </a:r>
            <a:r>
              <a:rPr lang="en-AU" sz="2800" dirty="0"/>
              <a:t> identified for your specific application. There is </a:t>
            </a:r>
            <a:r>
              <a:rPr lang="en-AU" sz="2800" dirty="0">
                <a:solidFill>
                  <a:schemeClr val="accent5">
                    <a:lumMod val="75000"/>
                  </a:schemeClr>
                </a:solidFill>
              </a:rPr>
              <a:t>no one size fits all solution</a:t>
            </a:r>
            <a:r>
              <a:rPr lang="en-AU" sz="2800" dirty="0"/>
              <a:t> to cyber security.</a:t>
            </a:r>
          </a:p>
        </p:txBody>
      </p:sp>
    </p:spTree>
    <p:extLst>
      <p:ext uri="{BB962C8B-B14F-4D97-AF65-F5344CB8AC3E}">
        <p14:creationId xmlns:p14="http://schemas.microsoft.com/office/powerpoint/2010/main" val="149176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B894-E0C9-435D-8035-4491E6C2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Inspect the JWT Access Token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B7033-D399-4176-BC22-FAC964C35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8205" y="1636713"/>
            <a:ext cx="5864539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2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339-7893-4E24-827D-10E29484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Token Validation &amp; Role Check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CC1EC8B-A066-4202-B38B-34C494280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918" y="1636713"/>
            <a:ext cx="6635114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68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1A41-F1C3-40F8-ABF4-F5CD14BA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 This App Secure?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320EF-96BA-4CB2-9854-FBF35782A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421" y="2955106"/>
            <a:ext cx="8986107" cy="16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12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9CE7-BF0D-4C98-A389-A304A64C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Credential Free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6CEF3-3159-4CC8-9517-C5D6E7AA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Managed Identity for Azure Resources (aka MSI)</a:t>
            </a:r>
          </a:p>
          <a:p>
            <a:pPr lvl="1"/>
            <a:r>
              <a:rPr lang="en-AU" sz="2400" dirty="0"/>
              <a:t>MSI_ENDPOINT</a:t>
            </a:r>
          </a:p>
          <a:p>
            <a:pPr lvl="1"/>
            <a:r>
              <a:rPr lang="en-AU" sz="2400" dirty="0"/>
              <a:t>MSI_SECRET</a:t>
            </a:r>
          </a:p>
          <a:p>
            <a:pPr marL="457200" lvl="1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800" dirty="0"/>
          </a:p>
          <a:p>
            <a:pPr marL="0" indent="0">
              <a:buNone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349323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ABF3-89D3-4C76-8D8D-0802473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 Identity for the Function App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7A9E68-DB8F-4B16-BA76-437F9221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115" y="1404062"/>
            <a:ext cx="8232229" cy="48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71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ABF3-89D3-4C76-8D8D-0802473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Save connection string as a secret in KV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48086-85F6-4C03-BB6F-1BFEC70D8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0337" y="1636713"/>
            <a:ext cx="4060276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25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ABF3-89D3-4C76-8D8D-0802473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a Least Privilege Access Policy to the Function App Identity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682161-58C2-4948-BB30-91CE3FA0B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659" y="2743200"/>
            <a:ext cx="10205356" cy="205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7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ABF3-89D3-4C76-8D8D-0802473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Set the connection string value in Function App Application Settings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17CE4-645E-4787-9256-EB1DD49E8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dirty="0"/>
              <a:t>Format is @</a:t>
            </a:r>
            <a:r>
              <a:rPr lang="en-AU" sz="2800" dirty="0" err="1"/>
              <a:t>Microsoft.KeyVault</a:t>
            </a:r>
            <a:r>
              <a:rPr lang="en-AU" sz="2800" dirty="0"/>
              <a:t>(</a:t>
            </a:r>
            <a:r>
              <a:rPr lang="en-AU" sz="2800" b="1" dirty="0" err="1"/>
              <a:t>SecretUri</a:t>
            </a:r>
            <a:r>
              <a:rPr lang="en-AU" sz="2800" b="1" dirty="0"/>
              <a:t>=</a:t>
            </a:r>
            <a:r>
              <a:rPr lang="en-AU" sz="2800" b="1" dirty="0" err="1"/>
              <a:t>secret_uri_with_version</a:t>
            </a:r>
            <a:r>
              <a:rPr lang="en-AU" sz="2800" dirty="0"/>
              <a:t>)</a:t>
            </a:r>
          </a:p>
          <a:p>
            <a:pPr marL="0" indent="0">
              <a:buNone/>
            </a:pPr>
            <a:endParaRPr lang="en-AU" sz="2800" dirty="0"/>
          </a:p>
          <a:p>
            <a:pPr marL="0" indent="0">
              <a:buNone/>
            </a:pPr>
            <a:endParaRPr lang="en-AU" sz="2800" dirty="0"/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9BB35-68AD-4681-8226-02E87CEB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45" y="3309197"/>
            <a:ext cx="9558157" cy="3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79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339-7893-4E24-827D-10E29484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27630"/>
            <a:ext cx="10178322" cy="863709"/>
          </a:xfrm>
        </p:spPr>
        <p:txBody>
          <a:bodyPr/>
          <a:lstStyle/>
          <a:p>
            <a:r>
              <a:rPr lang="en-AU" dirty="0"/>
              <a:t>Is this App Secure?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4B82D-44B5-48BA-B680-5A51FF485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421" y="2955106"/>
            <a:ext cx="8986107" cy="16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4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2F55-9085-4052-9EB6-1C43F428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Secure Serverless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3B2F1-1E32-4F1B-B4A5-B7FC0DDE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04" y="1604308"/>
            <a:ext cx="8536297" cy="45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2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C9F9-FF34-418C-A4EF-D85A1142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Securing your Azure Account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F05C6-8CD1-4F6A-AFBA-F61801C15BD3}"/>
              </a:ext>
            </a:extLst>
          </p:cNvPr>
          <p:cNvSpPr/>
          <p:nvPr/>
        </p:nvSpPr>
        <p:spPr>
          <a:xfrm>
            <a:off x="1319583" y="1691914"/>
            <a:ext cx="6997624" cy="1264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Your Pa$$word doesn't matter</a:t>
            </a:r>
            <a:endParaRPr lang="en-AU" sz="4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DBB08-B417-48E0-8DD3-2E155F9E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57" y="1691914"/>
            <a:ext cx="2857500" cy="2857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4A8514-1B8C-491F-AAF6-15606E752A81}"/>
              </a:ext>
            </a:extLst>
          </p:cNvPr>
          <p:cNvSpPr/>
          <p:nvPr/>
        </p:nvSpPr>
        <p:spPr>
          <a:xfrm>
            <a:off x="1319583" y="3284585"/>
            <a:ext cx="6997624" cy="1264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Enabling multi-factor authentication (MFA) for accounts will end up blocking 99.9% of automated attacks.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874752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855F-C622-4275-8334-7740B06D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83FF-18F3-4271-B86F-26DF205D5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Implement OAUTH 2.0 Implicit Flow in the SPA to get a access token for the Function App being called</a:t>
            </a:r>
          </a:p>
          <a:p>
            <a:r>
              <a:rPr lang="en-AU" dirty="0"/>
              <a:t>Register the SPA and the Function App in Azure AD as applications</a:t>
            </a:r>
          </a:p>
          <a:p>
            <a:r>
              <a:rPr lang="en-AU" dirty="0"/>
              <a:t>Change Function App application manifest and add “app roles”</a:t>
            </a:r>
          </a:p>
          <a:p>
            <a:r>
              <a:rPr lang="en-AU" dirty="0"/>
              <a:t>Grant roles to users in AD for the Function App application</a:t>
            </a:r>
          </a:p>
          <a:p>
            <a:r>
              <a:rPr lang="en-AU" dirty="0"/>
              <a:t>Publish the Function App in Azure API Management</a:t>
            </a:r>
          </a:p>
          <a:p>
            <a:r>
              <a:rPr lang="en-AU" dirty="0"/>
              <a:t>Validate the JWT token in APIM policy</a:t>
            </a:r>
          </a:p>
          <a:p>
            <a:r>
              <a:rPr lang="en-AU" dirty="0"/>
              <a:t>Check the role in the claims within the JWT in Function App code</a:t>
            </a:r>
          </a:p>
          <a:p>
            <a:r>
              <a:rPr lang="en-AU" dirty="0"/>
              <a:t>Set Managed Identity for the Function App</a:t>
            </a:r>
          </a:p>
          <a:p>
            <a:r>
              <a:rPr lang="en-AU" dirty="0" err="1"/>
              <a:t>Stote</a:t>
            </a:r>
            <a:r>
              <a:rPr lang="en-AU" dirty="0"/>
              <a:t> connection strings as secrets in Azure Key Vault</a:t>
            </a:r>
          </a:p>
          <a:p>
            <a:r>
              <a:rPr lang="en-AU" dirty="0"/>
              <a:t>Grant least privilege access policy to the Function App MSI in the Key Vault</a:t>
            </a:r>
          </a:p>
          <a:p>
            <a:r>
              <a:rPr lang="en-AU" dirty="0"/>
              <a:t>Change the application configuration for Function App to point to </a:t>
            </a:r>
            <a:r>
              <a:rPr lang="en-AU"/>
              <a:t>Key Vault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3596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B2C8-5C54-4C68-8A70-199AAF03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7150-97E5-4A30-BC63-8BF18F5DA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Pratik Khasnabis</a:t>
            </a:r>
          </a:p>
          <a:p>
            <a:pPr marL="0" indent="0">
              <a:buNone/>
            </a:pPr>
            <a:r>
              <a:rPr lang="en-AU" sz="2800" dirty="0"/>
              <a:t>Azure Cloud Architect (MCSE &amp; MCSD)</a:t>
            </a:r>
          </a:p>
          <a:p>
            <a:pPr marL="0" indent="0">
              <a:buNone/>
            </a:pPr>
            <a:r>
              <a:rPr lang="en-AU" sz="2800" dirty="0"/>
              <a:t>@</a:t>
            </a:r>
            <a:r>
              <a:rPr lang="en-AU" sz="2800" dirty="0" err="1"/>
              <a:t>softveda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804813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1079-3C30-4645-9DF8-46EA8E39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1FCCC-110A-44AD-9EF7-979425F75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Azure APIM</a:t>
            </a:r>
          </a:p>
          <a:p>
            <a:r>
              <a:rPr lang="en-AU" dirty="0"/>
              <a:t>Azure App Gateway</a:t>
            </a:r>
          </a:p>
          <a:p>
            <a:r>
              <a:rPr lang="en-AU" dirty="0"/>
              <a:t>Azure </a:t>
            </a:r>
            <a:r>
              <a:rPr lang="en-AU" dirty="0" err="1"/>
              <a:t>Frontdoor</a:t>
            </a:r>
            <a:endParaRPr lang="en-AU" dirty="0"/>
          </a:p>
          <a:p>
            <a:r>
              <a:rPr lang="en-AU" dirty="0"/>
              <a:t>Service Endpoints</a:t>
            </a:r>
          </a:p>
          <a:p>
            <a:r>
              <a:rPr lang="en-AU" dirty="0"/>
              <a:t>Premium Hosting Plan</a:t>
            </a:r>
          </a:p>
          <a:p>
            <a:r>
              <a:rPr lang="en-AU" dirty="0"/>
              <a:t>App Service Hosting Plan</a:t>
            </a:r>
          </a:p>
          <a:p>
            <a:r>
              <a:rPr lang="en-AU" dirty="0"/>
              <a:t>App Service Isolated Hosting Plan</a:t>
            </a:r>
          </a:p>
        </p:txBody>
      </p:sp>
    </p:spTree>
    <p:extLst>
      <p:ext uri="{BB962C8B-B14F-4D97-AF65-F5344CB8AC3E}">
        <p14:creationId xmlns:p14="http://schemas.microsoft.com/office/powerpoint/2010/main" val="281735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CBF1-F48B-4B35-88D7-ED2D9E70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AppSEC</a:t>
            </a:r>
            <a:r>
              <a:rPr lang="en-AU" dirty="0"/>
              <a:t> Practices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BF4F1-BD01-4ABE-976A-B447498EE98A}"/>
              </a:ext>
            </a:extLst>
          </p:cNvPr>
          <p:cNvSpPr txBox="1">
            <a:spLocks/>
          </p:cNvSpPr>
          <p:nvPr/>
        </p:nvSpPr>
        <p:spPr>
          <a:xfrm>
            <a:off x="6912207" y="1630904"/>
            <a:ext cx="4754880" cy="4130376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AU" sz="2400" dirty="0"/>
              <a:t>Secure coding practices</a:t>
            </a:r>
            <a:endParaRPr lang="en-AU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AU" sz="2400" dirty="0"/>
              <a:t>Protect against OWASP Top 10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sz="2400" dirty="0"/>
              <a:t>Do Input validation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sz="2400" dirty="0"/>
              <a:t>Logging and Monitoring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sz="2400" dirty="0"/>
              <a:t>Enable HTTPS only with TLS 1.2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sz="2400" dirty="0"/>
              <a:t>Framework currency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sz="2400" dirty="0"/>
              <a:t>Dependencies vulnerability scans</a:t>
            </a:r>
            <a:endParaRPr lang="en-AU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CD9EA-C9F1-4ADB-9F9A-9D0F922BE70E}"/>
              </a:ext>
            </a:extLst>
          </p:cNvPr>
          <p:cNvSpPr/>
          <p:nvPr/>
        </p:nvSpPr>
        <p:spPr>
          <a:xfrm>
            <a:off x="1251678" y="1631684"/>
            <a:ext cx="2551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Raleway"/>
              </a:rPr>
              <a:t>“UK cybersecurity agency warns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Raleway"/>
              </a:rPr>
              <a:t>devs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Raleway"/>
              </a:rPr>
              <a:t> to drop Python 2 due to looming EOL &amp; security risks”</a:t>
            </a:r>
            <a:endParaRPr lang="en-US" b="1" i="0" dirty="0">
              <a:solidFill>
                <a:schemeClr val="accent5">
                  <a:lumMod val="75000"/>
                </a:schemeClr>
              </a:solidFill>
              <a:effectLst/>
              <a:latin typeface="Ralew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E483AC-AE9A-4F6D-B86F-3564423FCC0F}"/>
              </a:ext>
            </a:extLst>
          </p:cNvPr>
          <p:cNvSpPr/>
          <p:nvPr/>
        </p:nvSpPr>
        <p:spPr>
          <a:xfrm>
            <a:off x="1251678" y="3601931"/>
            <a:ext cx="51107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Raleway"/>
              </a:rPr>
              <a:t>“Equifax breach was ‘entirely preventable’ had it used basic security measures, says House report.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Raleway"/>
              </a:rPr>
              <a:t>The credit agency failed to patch a disclosed vulnerability in Apache Struts, a common open source web server.”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0457A-6E3E-4D3B-8928-A6391DA8C337}"/>
              </a:ext>
            </a:extLst>
          </p:cNvPr>
          <p:cNvSpPr/>
          <p:nvPr/>
        </p:nvSpPr>
        <p:spPr>
          <a:xfrm>
            <a:off x="3918678" y="1630904"/>
            <a:ext cx="2551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Raleway"/>
              </a:rPr>
              <a:t>“Backdoors snuck into 12 OSS packages were downloaded hundreds of thousands of times.”</a:t>
            </a:r>
          </a:p>
        </p:txBody>
      </p:sp>
    </p:spTree>
    <p:extLst>
      <p:ext uri="{BB962C8B-B14F-4D97-AF65-F5344CB8AC3E}">
        <p14:creationId xmlns:p14="http://schemas.microsoft.com/office/powerpoint/2010/main" val="331896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7F8-F369-486C-8E18-00E7800C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Typical Serverless Architecture on Azure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14CB97-726B-4BAC-8A1F-E0E5C661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27" y="2771946"/>
            <a:ext cx="8739873" cy="160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CDA4E5-CB87-4507-8220-05ACAA94B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001" y="2769046"/>
            <a:ext cx="6769998" cy="1609500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ADB1013F-C6F5-4F53-B21C-53DB632E17F1}"/>
              </a:ext>
            </a:extLst>
          </p:cNvPr>
          <p:cNvSpPr/>
          <p:nvPr/>
        </p:nvSpPr>
        <p:spPr>
          <a:xfrm>
            <a:off x="4960760" y="1828800"/>
            <a:ext cx="312101" cy="9402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03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87A7-D98B-4795-A11D-E21E5B19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Typical Serverless Architecture on AWS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2F859-ABF6-4FF0-9774-3D2B4883B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2600539"/>
            <a:ext cx="10179050" cy="2315734"/>
          </a:xfrm>
        </p:spPr>
      </p:pic>
    </p:spTree>
    <p:extLst>
      <p:ext uri="{BB962C8B-B14F-4D97-AF65-F5344CB8AC3E}">
        <p14:creationId xmlns:p14="http://schemas.microsoft.com/office/powerpoint/2010/main" val="135422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FE38-9D2A-4CEF-B4B2-F46DB82CD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Blobs – Static Website Hosting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BF4062-6AF4-4790-92C8-82C306A23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059" y="1636713"/>
            <a:ext cx="5324832" cy="42433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527738-6A8C-4FC9-A17D-0358CA9BFF3A}"/>
              </a:ext>
            </a:extLst>
          </p:cNvPr>
          <p:cNvSpPr/>
          <p:nvPr/>
        </p:nvSpPr>
        <p:spPr>
          <a:xfrm>
            <a:off x="3600830" y="6106283"/>
            <a:ext cx="4990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https://todoappinsecure.z13.web.core.windows.net/</a:t>
            </a:r>
          </a:p>
        </p:txBody>
      </p:sp>
    </p:spTree>
    <p:extLst>
      <p:ext uri="{BB962C8B-B14F-4D97-AF65-F5344CB8AC3E}">
        <p14:creationId xmlns:p14="http://schemas.microsoft.com/office/powerpoint/2010/main" val="361001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8B91-A5E1-48DF-B47F-75E198DB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Todo</a:t>
            </a:r>
            <a:r>
              <a:rPr lang="en-AU" dirty="0"/>
              <a:t> App - SPA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156CEF-A06E-44C4-B018-97248DAC1348}"/>
              </a:ext>
            </a:extLst>
          </p:cNvPr>
          <p:cNvSpPr/>
          <p:nvPr/>
        </p:nvSpPr>
        <p:spPr>
          <a:xfrm>
            <a:off x="1251678" y="1428393"/>
            <a:ext cx="89742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A626A4"/>
                </a:solidFill>
                <a:latin typeface=" Hack NF"/>
              </a:rPr>
              <a:t>const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 </a:t>
            </a:r>
            <a:r>
              <a:rPr lang="en-AU" dirty="0" err="1">
                <a:solidFill>
                  <a:srgbClr val="986801"/>
                </a:solidFill>
                <a:latin typeface=" Hack NF"/>
              </a:rPr>
              <a:t>azureFuncUrl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 = </a:t>
            </a:r>
            <a:r>
              <a:rPr lang="en-AU" dirty="0">
                <a:solidFill>
                  <a:srgbClr val="50A14F"/>
                </a:solidFill>
                <a:latin typeface=" Hack NF"/>
              </a:rPr>
              <a:t>"https://todoinsecurefunctionapp.azurewebsites.net/api/</a:t>
            </a:r>
            <a:r>
              <a:rPr lang="en-AU" dirty="0" err="1">
                <a:solidFill>
                  <a:srgbClr val="50A14F"/>
                </a:solidFill>
                <a:latin typeface=" Hack NF"/>
              </a:rPr>
              <a:t>todo</a:t>
            </a:r>
            <a:r>
              <a:rPr lang="en-AU" dirty="0">
                <a:solidFill>
                  <a:srgbClr val="50A14F"/>
                </a:solidFill>
                <a:latin typeface=" Hack NF"/>
              </a:rPr>
              <a:t>/"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;</a:t>
            </a:r>
          </a:p>
          <a:p>
            <a:endParaRPr lang="en-AU" dirty="0">
              <a:solidFill>
                <a:srgbClr val="383A42"/>
              </a:solidFill>
              <a:latin typeface=" Hack NF"/>
            </a:endParaRPr>
          </a:p>
          <a:p>
            <a:r>
              <a:rPr lang="en-AU" dirty="0">
                <a:solidFill>
                  <a:srgbClr val="A626A4"/>
                </a:solidFill>
                <a:latin typeface=" Hack NF"/>
              </a:rPr>
              <a:t>function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 </a:t>
            </a:r>
            <a:r>
              <a:rPr lang="en-AU" dirty="0" err="1">
                <a:solidFill>
                  <a:srgbClr val="4078F2"/>
                </a:solidFill>
                <a:latin typeface=" Hack NF"/>
              </a:rPr>
              <a:t>callSearchAPi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() {</a:t>
            </a:r>
          </a:p>
          <a:p>
            <a:r>
              <a:rPr lang="en-AU" dirty="0">
                <a:solidFill>
                  <a:srgbClr val="A626A4"/>
                </a:solidFill>
                <a:latin typeface=" Hack NF"/>
              </a:rPr>
              <a:t>var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 </a:t>
            </a:r>
            <a:r>
              <a:rPr lang="en-AU" dirty="0">
                <a:solidFill>
                  <a:srgbClr val="E45649"/>
                </a:solidFill>
                <a:latin typeface=" Hack NF"/>
              </a:rPr>
              <a:t>id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 = </a:t>
            </a:r>
            <a:r>
              <a:rPr lang="en-AU" dirty="0">
                <a:solidFill>
                  <a:srgbClr val="4078F2"/>
                </a:solidFill>
                <a:latin typeface=" Hack NF"/>
              </a:rPr>
              <a:t>$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(</a:t>
            </a:r>
            <a:r>
              <a:rPr lang="en-AU" dirty="0">
                <a:solidFill>
                  <a:srgbClr val="50A14F"/>
                </a:solidFill>
                <a:latin typeface=" Hack NF"/>
              </a:rPr>
              <a:t>"#</a:t>
            </a:r>
            <a:r>
              <a:rPr lang="en-AU" dirty="0" err="1">
                <a:solidFill>
                  <a:srgbClr val="50A14F"/>
                </a:solidFill>
                <a:latin typeface=" Hack NF"/>
              </a:rPr>
              <a:t>searchInput</a:t>
            </a:r>
            <a:r>
              <a:rPr lang="en-AU" dirty="0">
                <a:solidFill>
                  <a:srgbClr val="50A14F"/>
                </a:solidFill>
                <a:latin typeface=" Hack NF"/>
              </a:rPr>
              <a:t>"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).</a:t>
            </a:r>
            <a:r>
              <a:rPr lang="en-AU" dirty="0" err="1">
                <a:solidFill>
                  <a:srgbClr val="4078F2"/>
                </a:solidFill>
                <a:latin typeface=" Hack NF"/>
              </a:rPr>
              <a:t>val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();</a:t>
            </a:r>
          </a:p>
          <a:p>
            <a:r>
              <a:rPr lang="en-AU" dirty="0">
                <a:solidFill>
                  <a:srgbClr val="E45649"/>
                </a:solidFill>
                <a:latin typeface=" Hack NF"/>
              </a:rPr>
              <a:t>$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.</a:t>
            </a:r>
            <a:r>
              <a:rPr lang="en-AU" dirty="0">
                <a:solidFill>
                  <a:srgbClr val="4078F2"/>
                </a:solidFill>
                <a:latin typeface=" Hack NF"/>
              </a:rPr>
              <a:t>ajax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({</a:t>
            </a:r>
          </a:p>
          <a:p>
            <a:r>
              <a:rPr lang="en-AU" dirty="0">
                <a:solidFill>
                  <a:srgbClr val="383A42"/>
                </a:solidFill>
                <a:latin typeface=" Hack NF"/>
              </a:rPr>
              <a:t>url: </a:t>
            </a:r>
            <a:r>
              <a:rPr lang="en-AU" dirty="0" err="1">
                <a:solidFill>
                  <a:srgbClr val="E45649"/>
                </a:solidFill>
                <a:latin typeface=" Hack NF"/>
              </a:rPr>
              <a:t>azureFuncUrl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 + </a:t>
            </a:r>
            <a:r>
              <a:rPr lang="en-AU" dirty="0">
                <a:solidFill>
                  <a:srgbClr val="E45649"/>
                </a:solidFill>
                <a:latin typeface=" Hack NF"/>
              </a:rPr>
              <a:t>id</a:t>
            </a:r>
            <a:r>
              <a:rPr lang="en-AU" dirty="0">
                <a:solidFill>
                  <a:srgbClr val="383A42"/>
                </a:solidFill>
                <a:latin typeface=" Hack NF"/>
              </a:rPr>
              <a:t>,</a:t>
            </a:r>
          </a:p>
          <a:p>
            <a:r>
              <a:rPr lang="en-AU" dirty="0">
                <a:solidFill>
                  <a:srgbClr val="383A42"/>
                </a:solidFill>
                <a:latin typeface=" Hack NF"/>
              </a:rPr>
              <a:t>type: </a:t>
            </a:r>
            <a:r>
              <a:rPr lang="en-AU" dirty="0">
                <a:solidFill>
                  <a:srgbClr val="50A14F"/>
                </a:solidFill>
                <a:latin typeface=" Hack NF"/>
              </a:rPr>
              <a:t>"GET</a:t>
            </a:r>
          </a:p>
          <a:p>
            <a:r>
              <a:rPr lang="en-AU" dirty="0">
                <a:solidFill>
                  <a:srgbClr val="50A14F"/>
                </a:solidFill>
                <a:latin typeface=" Hack NF"/>
              </a:rPr>
              <a:t>…</a:t>
            </a:r>
          </a:p>
          <a:p>
            <a:r>
              <a:rPr lang="en-AU" dirty="0">
                <a:solidFill>
                  <a:srgbClr val="383A42"/>
                </a:solidFill>
                <a:latin typeface=" Hack NF"/>
              </a:rPr>
              <a:t>}</a:t>
            </a:r>
          </a:p>
          <a:p>
            <a:endParaRPr lang="en-AU" b="0" dirty="0">
              <a:solidFill>
                <a:srgbClr val="383A42"/>
              </a:solidFill>
              <a:effectLst/>
              <a:latin typeface=" Hack NF"/>
            </a:endParaRPr>
          </a:p>
          <a:p>
            <a:r>
              <a:rPr lang="en-US" dirty="0">
                <a:solidFill>
                  <a:srgbClr val="4078F2"/>
                </a:solidFill>
                <a:latin typeface=" Hack NF"/>
              </a:rPr>
              <a:t>$</a:t>
            </a:r>
            <a:r>
              <a:rPr lang="en-US" dirty="0">
                <a:solidFill>
                  <a:srgbClr val="383A42"/>
                </a:solidFill>
                <a:latin typeface=" Hack NF"/>
              </a:rPr>
              <a:t>(</a:t>
            </a:r>
            <a:r>
              <a:rPr lang="en-US" dirty="0">
                <a:solidFill>
                  <a:srgbClr val="50A14F"/>
                </a:solidFill>
                <a:latin typeface=" Hack NF"/>
              </a:rPr>
              <a:t>"#</a:t>
            </a:r>
            <a:r>
              <a:rPr lang="en-US" dirty="0" err="1">
                <a:solidFill>
                  <a:srgbClr val="50A14F"/>
                </a:solidFill>
                <a:latin typeface=" Hack NF"/>
              </a:rPr>
              <a:t>searchBtn</a:t>
            </a:r>
            <a:r>
              <a:rPr lang="en-US" dirty="0">
                <a:solidFill>
                  <a:srgbClr val="50A14F"/>
                </a:solidFill>
                <a:latin typeface=" Hack NF"/>
              </a:rPr>
              <a:t>"</a:t>
            </a:r>
            <a:r>
              <a:rPr lang="en-US" dirty="0">
                <a:solidFill>
                  <a:srgbClr val="383A42"/>
                </a:solidFill>
                <a:latin typeface=" Hack NF"/>
              </a:rPr>
              <a:t>).</a:t>
            </a:r>
            <a:r>
              <a:rPr lang="en-US" dirty="0">
                <a:solidFill>
                  <a:srgbClr val="4078F2"/>
                </a:solidFill>
                <a:latin typeface=" Hack NF"/>
              </a:rPr>
              <a:t>click</a:t>
            </a:r>
            <a:r>
              <a:rPr lang="en-US" dirty="0">
                <a:solidFill>
                  <a:srgbClr val="383A42"/>
                </a:solidFill>
                <a:latin typeface=" Hack NF"/>
              </a:rPr>
              <a:t>(</a:t>
            </a:r>
            <a:r>
              <a:rPr lang="en-US" dirty="0">
                <a:solidFill>
                  <a:srgbClr val="A626A4"/>
                </a:solidFill>
                <a:latin typeface=" Hack NF"/>
              </a:rPr>
              <a:t>function</a:t>
            </a:r>
            <a:r>
              <a:rPr lang="en-US" dirty="0">
                <a:solidFill>
                  <a:srgbClr val="383A42"/>
                </a:solidFill>
                <a:latin typeface=" Hack NF"/>
              </a:rPr>
              <a:t> () {</a:t>
            </a:r>
          </a:p>
          <a:p>
            <a:r>
              <a:rPr lang="en-US" dirty="0" err="1">
                <a:solidFill>
                  <a:srgbClr val="4078F2"/>
                </a:solidFill>
                <a:latin typeface=" Hack NF"/>
              </a:rPr>
              <a:t>clearErrorMessage</a:t>
            </a:r>
            <a:r>
              <a:rPr lang="en-US" dirty="0">
                <a:solidFill>
                  <a:srgbClr val="383A42"/>
                </a:solidFill>
                <a:latin typeface=" Hack NF"/>
              </a:rPr>
              <a:t>();</a:t>
            </a:r>
          </a:p>
          <a:p>
            <a:r>
              <a:rPr lang="en-US" dirty="0" err="1">
                <a:solidFill>
                  <a:srgbClr val="4078F2"/>
                </a:solidFill>
                <a:latin typeface=" Hack NF"/>
              </a:rPr>
              <a:t>callSearchAPi</a:t>
            </a:r>
            <a:r>
              <a:rPr lang="en-US" dirty="0">
                <a:solidFill>
                  <a:srgbClr val="383A42"/>
                </a:solidFill>
                <a:latin typeface=" Hack NF"/>
              </a:rPr>
              <a:t>();</a:t>
            </a:r>
          </a:p>
          <a:p>
            <a:br>
              <a:rPr lang="en-US" dirty="0">
                <a:solidFill>
                  <a:srgbClr val="383A42"/>
                </a:solidFill>
                <a:latin typeface=" Hack NF"/>
              </a:rPr>
            </a:br>
            <a:r>
              <a:rPr lang="en-US" dirty="0">
                <a:solidFill>
                  <a:srgbClr val="383A42"/>
                </a:solidFill>
                <a:latin typeface=" Hack NF"/>
              </a:rPr>
              <a:t>})</a:t>
            </a:r>
            <a:endParaRPr lang="en-AU" b="0" dirty="0">
              <a:solidFill>
                <a:srgbClr val="383A42"/>
              </a:solidFill>
              <a:effectLst/>
              <a:latin typeface=" Hack NF"/>
            </a:endParaRPr>
          </a:p>
        </p:txBody>
      </p:sp>
    </p:spTree>
    <p:extLst>
      <p:ext uri="{BB962C8B-B14F-4D97-AF65-F5344CB8AC3E}">
        <p14:creationId xmlns:p14="http://schemas.microsoft.com/office/powerpoint/2010/main" val="2373662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41076</TotalTime>
  <Words>898</Words>
  <Application>Microsoft Office PowerPoint</Application>
  <PresentationFormat>Widescreen</PresentationFormat>
  <Paragraphs>134</Paragraphs>
  <Slides>42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 Hack NF</vt:lpstr>
      <vt:lpstr>Arial</vt:lpstr>
      <vt:lpstr>Calibri</vt:lpstr>
      <vt:lpstr>Gill Sans MT</vt:lpstr>
      <vt:lpstr>Impact</vt:lpstr>
      <vt:lpstr>Raleway</vt:lpstr>
      <vt:lpstr>Wingdings</vt:lpstr>
      <vt:lpstr>Badge</vt:lpstr>
      <vt:lpstr>Azure Serverless Security</vt:lpstr>
      <vt:lpstr>Serverless Architecture</vt:lpstr>
      <vt:lpstr>Serverless Security</vt:lpstr>
      <vt:lpstr>Securing your Azure Account</vt:lpstr>
      <vt:lpstr>AppSEC Practices</vt:lpstr>
      <vt:lpstr>Typical Serverless Architecture on Azure</vt:lpstr>
      <vt:lpstr>Typical Serverless Architecture on AWS</vt:lpstr>
      <vt:lpstr>Azure Blobs – Static Website Hosting</vt:lpstr>
      <vt:lpstr>Todo App - SPA Code</vt:lpstr>
      <vt:lpstr>Todo Function</vt:lpstr>
      <vt:lpstr>Setting CORS</vt:lpstr>
      <vt:lpstr>Todo Table Storage</vt:lpstr>
      <vt:lpstr>Is this App Secure?</vt:lpstr>
      <vt:lpstr>Problem Statement</vt:lpstr>
      <vt:lpstr>OAUTH 2.0 Implicit Grant Flow</vt:lpstr>
      <vt:lpstr>Register Todo App in Azure AD</vt:lpstr>
      <vt:lpstr>Register Todo API Function in Azure AD</vt:lpstr>
      <vt:lpstr>Todo App Secure –SPA Code</vt:lpstr>
      <vt:lpstr>ADAL.JS – Login</vt:lpstr>
      <vt:lpstr>Grant Permission on First Login</vt:lpstr>
      <vt:lpstr>ADAL.JS – Get Acess Token</vt:lpstr>
      <vt:lpstr>Change Authentication to Function</vt:lpstr>
      <vt:lpstr>Azure API Management</vt:lpstr>
      <vt:lpstr>Publish Todo Function App in Azure APIM</vt:lpstr>
      <vt:lpstr>Configure Validate-JWT Policy</vt:lpstr>
      <vt:lpstr>Is this App Secure?</vt:lpstr>
      <vt:lpstr>Inspect The JWT Access Token</vt:lpstr>
      <vt:lpstr>Add Application role in Manifest</vt:lpstr>
      <vt:lpstr>Grant Application Role to User</vt:lpstr>
      <vt:lpstr>Inspect the JWT Access Token</vt:lpstr>
      <vt:lpstr>Token Validation &amp; Role Check</vt:lpstr>
      <vt:lpstr>Is This App Secure?</vt:lpstr>
      <vt:lpstr>Credential Free Code</vt:lpstr>
      <vt:lpstr>Create an Identity for the Function App</vt:lpstr>
      <vt:lpstr>Save connection string as a secret in KV</vt:lpstr>
      <vt:lpstr>Set a Least Privilege Access Policy to the Function App Identity</vt:lpstr>
      <vt:lpstr>Set the connection string value in Function App Application Settings</vt:lpstr>
      <vt:lpstr>Is this App Secure?</vt:lpstr>
      <vt:lpstr>Secure Serverless Architecture</vt:lpstr>
      <vt:lpstr>Takeaways</vt:lpstr>
      <vt:lpstr>Thank you</vt:lpstr>
      <vt:lpstr>Network security</vt:lpstr>
    </vt:vector>
  </TitlesOfParts>
  <Company>Bupa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Khasnabis</dc:creator>
  <cp:lastModifiedBy>Pratik Khasnabis</cp:lastModifiedBy>
  <cp:revision>182</cp:revision>
  <dcterms:created xsi:type="dcterms:W3CDTF">2015-12-01T22:25:22Z</dcterms:created>
  <dcterms:modified xsi:type="dcterms:W3CDTF">2019-08-29T06:04:37Z</dcterms:modified>
</cp:coreProperties>
</file>